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notesMasterIdLst>
    <p:notesMasterId r:id="rId12"/>
  </p:notesMasterIdLst>
  <p:sldIdLst>
    <p:sldId id="259" r:id="rId2"/>
    <p:sldId id="265" r:id="rId3"/>
    <p:sldId id="260" r:id="rId4"/>
    <p:sldId id="262" r:id="rId5"/>
    <p:sldId id="270" r:id="rId6"/>
    <p:sldId id="269" r:id="rId7"/>
    <p:sldId id="267" r:id="rId8"/>
    <p:sldId id="266" r:id="rId9"/>
    <p:sldId id="268" r:id="rId10"/>
    <p:sldId id="271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4D3D3"/>
    <a:srgbClr val="FFFFFF"/>
    <a:srgbClr val="FAFAFA"/>
    <a:srgbClr val="E6B9B8"/>
    <a:srgbClr val="F8A0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3" autoAdjust="0"/>
    <p:restoredTop sz="80030" autoAdjust="0"/>
  </p:normalViewPr>
  <p:slideViewPr>
    <p:cSldViewPr snapToGrid="0">
      <p:cViewPr varScale="1">
        <p:scale>
          <a:sx n="58" d="100"/>
          <a:sy n="58" d="100"/>
        </p:scale>
        <p:origin x="172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133194-4A91-44E5-9929-3C84DAFF30A7}" type="datetimeFigureOut">
              <a:rPr lang="zh-CN" altLang="en-US" smtClean="0"/>
              <a:t>2017/10/13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7F4BF0-19F6-4E5C-8A86-D3E2F16BFD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6176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打开北医图书馆网页，点击电子资源，再点击引文信息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7F4BF0-19F6-4E5C-8A86-D3E2F16BFDE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9553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进入后，点击第</a:t>
            </a:r>
            <a:r>
              <a:rPr lang="en-US" altLang="zh-CN" dirty="0" smtClean="0"/>
              <a:t>4</a:t>
            </a:r>
            <a:r>
              <a:rPr lang="zh-CN" altLang="en-US" dirty="0" smtClean="0"/>
              <a:t>个数据库</a:t>
            </a:r>
            <a:r>
              <a:rPr lang="en-US" altLang="zh-CN" dirty="0" smtClean="0"/>
              <a:t>——JCR</a:t>
            </a:r>
            <a:r>
              <a:rPr lang="zh-CN" altLang="en-US" dirty="0" smtClean="0"/>
              <a:t>网络版数据库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7F4BF0-19F6-4E5C-8A86-D3E2F16BFDE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1937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按期刊名称查询方法如下：在左侧搜索框输入期刊名称，点击期刊名称可进入期刊详细信息页面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7F4BF0-19F6-4E5C-8A86-D3E2F16BFDE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9071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右侧显示该期刊所属学科领域信息，下方显示历年影响因子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7F4BF0-19F6-4E5C-8A86-D3E2F16BFDE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3290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滚动到页面下方，点击左侧“</a:t>
            </a:r>
            <a:r>
              <a:rPr lang="en-US" altLang="zh-CN" dirty="0" smtClean="0"/>
              <a:t>RANK</a:t>
            </a:r>
            <a:r>
              <a:rPr lang="zh-CN" altLang="en-US" dirty="0" smtClean="0"/>
              <a:t>”显示排名及分区情况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7F4BF0-19F6-4E5C-8A86-D3E2F16BFDE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8760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也可按各学科领域查询期刊列表，以方便投稿时查询</a:t>
            </a:r>
            <a:r>
              <a:rPr lang="en-US" altLang="zh-CN" dirty="0" smtClean="0"/>
              <a:t>Q1</a:t>
            </a:r>
            <a:r>
              <a:rPr lang="zh-CN" altLang="en-US" dirty="0" smtClean="0"/>
              <a:t>、</a:t>
            </a:r>
            <a:r>
              <a:rPr lang="en-US" altLang="zh-CN" dirty="0" smtClean="0"/>
              <a:t>Q2</a:t>
            </a:r>
            <a:r>
              <a:rPr lang="zh-CN" altLang="en-US" dirty="0" smtClean="0"/>
              <a:t>区期刊范围</a:t>
            </a:r>
            <a:endParaRPr lang="en-US" altLang="zh-CN" dirty="0" smtClean="0"/>
          </a:p>
          <a:p>
            <a:r>
              <a:rPr lang="zh-CN" altLang="en-US" dirty="0" smtClean="0"/>
              <a:t>以“</a:t>
            </a:r>
            <a:r>
              <a:rPr lang="en-US" altLang="zh-CN" dirty="0" smtClean="0"/>
              <a:t>cell biology</a:t>
            </a:r>
            <a:r>
              <a:rPr lang="zh-CN" altLang="en-US" dirty="0" smtClean="0"/>
              <a:t>”（细胞生物学）学科领域为例</a:t>
            </a:r>
            <a:endParaRPr lang="en-US" altLang="zh-CN" dirty="0" smtClean="0"/>
          </a:p>
          <a:p>
            <a:r>
              <a:rPr lang="zh-CN" altLang="en-US" dirty="0" smtClean="0"/>
              <a:t>点击“</a:t>
            </a:r>
            <a:r>
              <a:rPr lang="en-US" altLang="zh-CN" dirty="0" smtClean="0"/>
              <a:t>Categories By Rank</a:t>
            </a:r>
            <a:r>
              <a:rPr lang="zh-CN" altLang="en-US" dirty="0" smtClean="0"/>
              <a:t>”显示</a:t>
            </a:r>
            <a:r>
              <a:rPr lang="en-US" altLang="zh-CN" dirty="0" smtClean="0"/>
              <a:t>JCR</a:t>
            </a:r>
            <a:r>
              <a:rPr lang="zh-CN" altLang="en-US" dirty="0" smtClean="0"/>
              <a:t>划分的所有学科领域</a:t>
            </a:r>
            <a:endParaRPr lang="en-US" altLang="zh-CN" dirty="0" smtClean="0"/>
          </a:p>
          <a:p>
            <a:r>
              <a:rPr lang="zh-CN" altLang="en-US" dirty="0" smtClean="0"/>
              <a:t>左侧显示为各学科领域名称</a:t>
            </a:r>
            <a:endParaRPr lang="en-US" altLang="zh-CN" dirty="0" smtClean="0"/>
          </a:p>
          <a:p>
            <a:r>
              <a:rPr lang="zh-CN" altLang="en-US" dirty="0" smtClean="0"/>
              <a:t>点击“</a:t>
            </a:r>
            <a:r>
              <a:rPr lang="en-US" altLang="zh-CN" dirty="0" smtClean="0"/>
              <a:t>Category</a:t>
            </a:r>
            <a:r>
              <a:rPr lang="zh-CN" altLang="en-US" dirty="0" smtClean="0"/>
              <a:t>”可按学科领域首字母进行排序，方便查找</a:t>
            </a:r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7F4BF0-19F6-4E5C-8A86-D3E2F16BFDE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294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找到细胞生物学学科领域名称</a:t>
            </a:r>
            <a:endParaRPr lang="en-US" altLang="zh-CN" dirty="0" smtClean="0"/>
          </a:p>
          <a:p>
            <a:r>
              <a:rPr lang="zh-CN" altLang="en-US" dirty="0" smtClean="0"/>
              <a:t>后面数字表示该学科领域中期刊数量，共</a:t>
            </a:r>
            <a:r>
              <a:rPr lang="en-US" altLang="zh-CN" dirty="0" smtClean="0"/>
              <a:t>190</a:t>
            </a:r>
            <a:r>
              <a:rPr lang="zh-CN" altLang="en-US" dirty="0" smtClean="0"/>
              <a:t>本</a:t>
            </a:r>
            <a:endParaRPr lang="en-US" altLang="zh-CN" dirty="0" smtClean="0"/>
          </a:p>
          <a:p>
            <a:r>
              <a:rPr lang="zh-CN" altLang="en-US" dirty="0" smtClean="0"/>
              <a:t>以此可大致计算</a:t>
            </a:r>
            <a:r>
              <a:rPr lang="en-US" altLang="zh-CN" dirty="0" smtClean="0"/>
              <a:t>Q2</a:t>
            </a:r>
            <a:r>
              <a:rPr lang="zh-CN" altLang="en-US" dirty="0" smtClean="0"/>
              <a:t>区以上的期刊应为排名前</a:t>
            </a:r>
            <a:r>
              <a:rPr lang="en-US" altLang="zh-CN" dirty="0" smtClean="0"/>
              <a:t>95</a:t>
            </a:r>
            <a:r>
              <a:rPr lang="zh-CN" altLang="en-US" dirty="0" smtClean="0"/>
              <a:t>本</a:t>
            </a:r>
            <a:endParaRPr lang="en-US" altLang="zh-CN" dirty="0" smtClean="0"/>
          </a:p>
          <a:p>
            <a:r>
              <a:rPr lang="zh-CN" altLang="en-US" dirty="0" smtClean="0"/>
              <a:t>点击该数字可查看详细的期刊列表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7F4BF0-19F6-4E5C-8A86-D3E2F16BFDE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60833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期刊列表已按影响因子降序排列</a:t>
            </a:r>
            <a:endParaRPr lang="en-US" altLang="zh-CN" dirty="0" smtClean="0"/>
          </a:p>
          <a:p>
            <a:r>
              <a:rPr lang="zh-CN" altLang="en-US" dirty="0" smtClean="0"/>
              <a:t>左侧数字为排序</a:t>
            </a:r>
            <a:endParaRPr lang="en-US" altLang="zh-CN" dirty="0" smtClean="0"/>
          </a:p>
          <a:p>
            <a:r>
              <a:rPr lang="zh-CN" altLang="en-US" dirty="0" smtClean="0"/>
              <a:t>点击期刊名称即可显示详细信息</a:t>
            </a:r>
            <a:endParaRPr lang="en-US" altLang="zh-CN" dirty="0" smtClean="0"/>
          </a:p>
          <a:p>
            <a:r>
              <a:rPr lang="zh-CN" altLang="en-US" dirty="0" smtClean="0"/>
              <a:t>比如点击刚刚查询的</a:t>
            </a:r>
            <a:r>
              <a:rPr lang="en-US" altLang="zh-CN" dirty="0" smtClean="0"/>
              <a:t>cell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7F4BF0-19F6-4E5C-8A86-D3E2F16BFDE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77403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即可显示</a:t>
            </a:r>
            <a:r>
              <a:rPr lang="en-US" altLang="zh-CN" dirty="0" smtClean="0"/>
              <a:t>cell</a:t>
            </a:r>
            <a:r>
              <a:rPr lang="zh-CN" altLang="en-US" dirty="0" smtClean="0"/>
              <a:t>在细胞生物学学科领域的排位及分区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7F4BF0-19F6-4E5C-8A86-D3E2F16BFDE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92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E7279-0DC6-4EC5-BF1C-9833D3437847}" type="datetimeFigureOut">
              <a:rPr lang="zh-CN" altLang="en-US" smtClean="0"/>
              <a:t>2017/10/13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1FA53-A551-4925-A70F-B384BFEB71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6599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E7279-0DC6-4EC5-BF1C-9833D3437847}" type="datetimeFigureOut">
              <a:rPr lang="zh-CN" altLang="en-US" smtClean="0"/>
              <a:t>2017/10/13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1FA53-A551-4925-A70F-B384BFEB71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313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E7279-0DC6-4EC5-BF1C-9833D3437847}" type="datetimeFigureOut">
              <a:rPr lang="zh-CN" altLang="en-US" smtClean="0"/>
              <a:t>2017/10/13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1FA53-A551-4925-A70F-B384BFEB71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0567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E7279-0DC6-4EC5-BF1C-9833D3437847}" type="datetimeFigureOut">
              <a:rPr lang="zh-CN" altLang="en-US" smtClean="0"/>
              <a:t>2017/10/13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1FA53-A551-4925-A70F-B384BFEB71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7203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E7279-0DC6-4EC5-BF1C-9833D3437847}" type="datetimeFigureOut">
              <a:rPr lang="zh-CN" altLang="en-US" smtClean="0"/>
              <a:t>2017/10/13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1FA53-A551-4925-A70F-B384BFEB71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072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E7279-0DC6-4EC5-BF1C-9833D3437847}" type="datetimeFigureOut">
              <a:rPr lang="zh-CN" altLang="en-US" smtClean="0"/>
              <a:t>2017/10/13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1FA53-A551-4925-A70F-B384BFEB71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3550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E7279-0DC6-4EC5-BF1C-9833D3437847}" type="datetimeFigureOut">
              <a:rPr lang="zh-CN" altLang="en-US" smtClean="0"/>
              <a:t>2017/10/13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1FA53-A551-4925-A70F-B384BFEB71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2216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E7279-0DC6-4EC5-BF1C-9833D3437847}" type="datetimeFigureOut">
              <a:rPr lang="zh-CN" altLang="en-US" smtClean="0"/>
              <a:t>2017/10/13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1FA53-A551-4925-A70F-B384BFEB71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5186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E7279-0DC6-4EC5-BF1C-9833D3437847}" type="datetimeFigureOut">
              <a:rPr lang="zh-CN" altLang="en-US" smtClean="0"/>
              <a:t>2017/10/13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1FA53-A551-4925-A70F-B384BFEB71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3367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E7279-0DC6-4EC5-BF1C-9833D3437847}" type="datetimeFigureOut">
              <a:rPr lang="zh-CN" altLang="en-US" smtClean="0"/>
              <a:t>2017/10/13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1FA53-A551-4925-A70F-B384BFEB71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4856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E7279-0DC6-4EC5-BF1C-9833D3437847}" type="datetimeFigureOut">
              <a:rPr lang="zh-CN" altLang="en-US" smtClean="0"/>
              <a:t>2017/10/13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1FA53-A551-4925-A70F-B384BFEB71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4434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9E7279-0DC6-4EC5-BF1C-9833D3437847}" type="datetimeFigureOut">
              <a:rPr lang="zh-CN" altLang="en-US" smtClean="0"/>
              <a:t>2017/10/13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1FA53-A551-4925-A70F-B384BFEB71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1598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剪去同侧角的矩形 20"/>
          <p:cNvSpPr/>
          <p:nvPr/>
        </p:nvSpPr>
        <p:spPr>
          <a:xfrm flipV="1">
            <a:off x="414338" y="0"/>
            <a:ext cx="1046162" cy="984250"/>
          </a:xfrm>
          <a:prstGeom prst="snip2Same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0" y="6434138"/>
            <a:ext cx="9144000" cy="423862"/>
          </a:xfrm>
          <a:prstGeom prst="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14340" name="图片 24" descr="屏幕剪辑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7" t="5347" r="870" b="15311"/>
          <a:stretch>
            <a:fillRect/>
          </a:stretch>
        </p:blipFill>
        <p:spPr bwMode="auto">
          <a:xfrm>
            <a:off x="7154865" y="6434138"/>
            <a:ext cx="1989137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图片 25" descr="屏幕剪辑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46" t="5347" r="12265" b="15311"/>
          <a:stretch>
            <a:fillRect/>
          </a:stretch>
        </p:blipFill>
        <p:spPr bwMode="auto">
          <a:xfrm>
            <a:off x="414338" y="2"/>
            <a:ext cx="1046162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文本框 21"/>
          <p:cNvSpPr txBox="1">
            <a:spLocks noChangeArrowheads="1"/>
          </p:cNvSpPr>
          <p:nvPr/>
        </p:nvSpPr>
        <p:spPr bwMode="auto">
          <a:xfrm>
            <a:off x="414338" y="222250"/>
            <a:ext cx="1046162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581900" y="6372227"/>
            <a:ext cx="1569660" cy="53553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北大医学</a:t>
            </a:r>
          </a:p>
          <a:p>
            <a:pPr>
              <a:lnSpc>
                <a:spcPct val="120000"/>
              </a:lnSpc>
            </a:pP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学位与研究生教育</a:t>
            </a:r>
          </a:p>
        </p:txBody>
      </p:sp>
      <p:sp>
        <p:nvSpPr>
          <p:cNvPr id="11" name="文本框 13"/>
          <p:cNvSpPr txBox="1">
            <a:spLocks noChangeArrowheads="1"/>
          </p:cNvSpPr>
          <p:nvPr/>
        </p:nvSpPr>
        <p:spPr bwMode="auto">
          <a:xfrm>
            <a:off x="1628775" y="224007"/>
            <a:ext cx="67002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r>
              <a:rPr lang="en-US" altLang="zh-CN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JCR</a:t>
            </a:r>
            <a:r>
              <a:rPr lang="zh-CN" altLang="en-US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分区简介</a:t>
            </a:r>
            <a:endParaRPr lang="en-US" altLang="zh-CN" sz="2800" b="1" dirty="0" smtClean="0">
              <a:solidFill>
                <a:srgbClr val="B10C12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43413" y="1207189"/>
            <a:ext cx="782072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JCR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将</a:t>
            </a: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SCI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收录期刊划分为</a:t>
            </a: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177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个学科领域，将</a:t>
            </a: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SSCI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收录期刊划分为</a:t>
            </a: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57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个学科领域。某一学科领域的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所有期刊都按照上一年的影响因子降序排列，然后平均 </a:t>
            </a: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 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等分 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，分别对应 </a:t>
            </a: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Q1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Q2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Q3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Q4</a:t>
            </a:r>
          </a:p>
          <a:p>
            <a:pPr>
              <a:lnSpc>
                <a:spcPct val="200000"/>
              </a:lnSpc>
            </a:pP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即：</a:t>
            </a: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Q1-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在该学科领域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排名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前</a:t>
            </a: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25%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的期刊</a:t>
            </a:r>
            <a:endParaRPr lang="en-US" altLang="zh-CN" sz="2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Q2-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在该学科领域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排名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前</a:t>
            </a: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25%-50%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的期刊</a:t>
            </a:r>
            <a:endParaRPr lang="en-US" altLang="zh-CN" sz="2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Q3-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在该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学科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领域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排名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前</a:t>
            </a: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50%-75%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期刊</a:t>
            </a:r>
            <a:endParaRPr lang="en-US" altLang="zh-CN" sz="2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Q4-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在该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学科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领域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排名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前</a:t>
            </a: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75%-100</a:t>
            </a: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的期刊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1200"/>
              </a:spcBef>
            </a:pPr>
            <a:r>
              <a:rPr lang="zh-CN" altLang="en-US" sz="3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*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具体分区结果以查询情况为准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203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剪去同侧角的矩形 20"/>
          <p:cNvSpPr/>
          <p:nvPr/>
        </p:nvSpPr>
        <p:spPr>
          <a:xfrm flipV="1">
            <a:off x="414338" y="0"/>
            <a:ext cx="1046162" cy="984250"/>
          </a:xfrm>
          <a:prstGeom prst="snip2Same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0" y="6434138"/>
            <a:ext cx="9144000" cy="423862"/>
          </a:xfrm>
          <a:prstGeom prst="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14340" name="图片 24" descr="屏幕剪辑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7" t="5347" r="870" b="15311"/>
          <a:stretch>
            <a:fillRect/>
          </a:stretch>
        </p:blipFill>
        <p:spPr bwMode="auto">
          <a:xfrm>
            <a:off x="7154865" y="6434138"/>
            <a:ext cx="1989137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图片 25" descr="屏幕剪辑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46" t="5347" r="12265" b="15311"/>
          <a:stretch>
            <a:fillRect/>
          </a:stretch>
        </p:blipFill>
        <p:spPr bwMode="auto">
          <a:xfrm>
            <a:off x="414338" y="2"/>
            <a:ext cx="1046162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文本框 21"/>
          <p:cNvSpPr txBox="1">
            <a:spLocks noChangeArrowheads="1"/>
          </p:cNvSpPr>
          <p:nvPr/>
        </p:nvSpPr>
        <p:spPr bwMode="auto">
          <a:xfrm>
            <a:off x="414338" y="222250"/>
            <a:ext cx="1046162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581900" y="6372227"/>
            <a:ext cx="1569660" cy="53553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北大医学</a:t>
            </a:r>
          </a:p>
          <a:p>
            <a:pPr>
              <a:lnSpc>
                <a:spcPct val="120000"/>
              </a:lnSpc>
            </a:pP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学位与研究生教育</a:t>
            </a:r>
          </a:p>
        </p:txBody>
      </p:sp>
      <p:sp>
        <p:nvSpPr>
          <p:cNvPr id="11" name="文本框 13"/>
          <p:cNvSpPr txBox="1">
            <a:spLocks noChangeArrowheads="1"/>
          </p:cNvSpPr>
          <p:nvPr/>
        </p:nvSpPr>
        <p:spPr bwMode="auto">
          <a:xfrm>
            <a:off x="1628775" y="224007"/>
            <a:ext cx="67002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r>
              <a:rPr lang="en-US" altLang="zh-CN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JCR</a:t>
            </a:r>
            <a:r>
              <a:rPr lang="zh-CN" altLang="en-US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分区查询方法</a:t>
            </a:r>
            <a:endParaRPr lang="en-US" altLang="zh-CN" sz="2800" b="1" dirty="0" smtClean="0">
              <a:solidFill>
                <a:srgbClr val="B10C12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433038"/>
            <a:ext cx="9144000" cy="4987637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</p:pic>
      <p:sp>
        <p:nvSpPr>
          <p:cNvPr id="4" name="文本框 3"/>
          <p:cNvSpPr txBox="1"/>
          <p:nvPr/>
        </p:nvSpPr>
        <p:spPr>
          <a:xfrm>
            <a:off x="312234" y="1008677"/>
            <a:ext cx="6713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访问北医图书馆网页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电子资源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引文信息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263376" y="4761570"/>
            <a:ext cx="1059366" cy="390293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7980556" y="5388127"/>
            <a:ext cx="918117" cy="878587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左箭头 12"/>
          <p:cNvSpPr/>
          <p:nvPr/>
        </p:nvSpPr>
        <p:spPr>
          <a:xfrm rot="2736958">
            <a:off x="6133484" y="5014315"/>
            <a:ext cx="534633" cy="343630"/>
          </a:xfrm>
          <a:prstGeom prst="leftArrow">
            <a:avLst>
              <a:gd name="adj1" fmla="val 50000"/>
              <a:gd name="adj2" fmla="val 93066"/>
            </a:avLst>
          </a:prstGeom>
          <a:solidFill>
            <a:srgbClr val="C000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左箭头 13"/>
          <p:cNvSpPr/>
          <p:nvPr/>
        </p:nvSpPr>
        <p:spPr>
          <a:xfrm rot="2736958">
            <a:off x="8619077" y="5990352"/>
            <a:ext cx="534633" cy="343630"/>
          </a:xfrm>
          <a:prstGeom prst="leftArrow">
            <a:avLst>
              <a:gd name="adj1" fmla="val 50000"/>
              <a:gd name="adj2" fmla="val 93066"/>
            </a:avLst>
          </a:prstGeom>
          <a:solidFill>
            <a:srgbClr val="C000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7660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50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50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50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50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5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剪去同侧角的矩形 20"/>
          <p:cNvSpPr/>
          <p:nvPr/>
        </p:nvSpPr>
        <p:spPr>
          <a:xfrm flipV="1">
            <a:off x="414338" y="0"/>
            <a:ext cx="1046162" cy="984250"/>
          </a:xfrm>
          <a:prstGeom prst="snip2Same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0" y="6434138"/>
            <a:ext cx="9144000" cy="423862"/>
          </a:xfrm>
          <a:prstGeom prst="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14340" name="图片 24" descr="屏幕剪辑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7" t="5347" r="870" b="15311"/>
          <a:stretch>
            <a:fillRect/>
          </a:stretch>
        </p:blipFill>
        <p:spPr bwMode="auto">
          <a:xfrm>
            <a:off x="7154865" y="6434138"/>
            <a:ext cx="1989137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图片 25" descr="屏幕剪辑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46" t="5347" r="12265" b="15311"/>
          <a:stretch>
            <a:fillRect/>
          </a:stretch>
        </p:blipFill>
        <p:spPr bwMode="auto">
          <a:xfrm>
            <a:off x="414338" y="2"/>
            <a:ext cx="1046162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文本框 21"/>
          <p:cNvSpPr txBox="1">
            <a:spLocks noChangeArrowheads="1"/>
          </p:cNvSpPr>
          <p:nvPr/>
        </p:nvSpPr>
        <p:spPr bwMode="auto">
          <a:xfrm>
            <a:off x="414338" y="222250"/>
            <a:ext cx="1046162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581900" y="6372227"/>
            <a:ext cx="1569660" cy="53553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北大医学</a:t>
            </a:r>
          </a:p>
          <a:p>
            <a:pPr>
              <a:lnSpc>
                <a:spcPct val="120000"/>
              </a:lnSpc>
            </a:pP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学位与研究生教育</a:t>
            </a:r>
          </a:p>
        </p:txBody>
      </p:sp>
      <p:sp>
        <p:nvSpPr>
          <p:cNvPr id="11" name="文本框 13"/>
          <p:cNvSpPr txBox="1">
            <a:spLocks noChangeArrowheads="1"/>
          </p:cNvSpPr>
          <p:nvPr/>
        </p:nvSpPr>
        <p:spPr bwMode="auto">
          <a:xfrm>
            <a:off x="1628775" y="224007"/>
            <a:ext cx="67002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r>
              <a:rPr lang="en-US" altLang="zh-CN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JCR</a:t>
            </a:r>
            <a:r>
              <a:rPr lang="zh-CN" altLang="en-US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分区查询方法</a:t>
            </a:r>
            <a:endParaRPr lang="en-US" altLang="zh-CN" sz="2800" b="1" dirty="0" smtClean="0">
              <a:solidFill>
                <a:srgbClr val="B10C12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2234" y="1008677"/>
            <a:ext cx="6713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选择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JCR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（网络版）数据库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5"/>
          <a:srcRect l="1052" t="3082" r="3137" b="16605"/>
          <a:stretch/>
        </p:blipFill>
        <p:spPr>
          <a:xfrm>
            <a:off x="2" y="1433705"/>
            <a:ext cx="9132848" cy="4989600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</p:pic>
      <p:sp>
        <p:nvSpPr>
          <p:cNvPr id="14" name="矩形 13"/>
          <p:cNvSpPr/>
          <p:nvPr/>
        </p:nvSpPr>
        <p:spPr>
          <a:xfrm>
            <a:off x="2531328" y="5073801"/>
            <a:ext cx="3289610" cy="26763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左箭头 14"/>
          <p:cNvSpPr/>
          <p:nvPr/>
        </p:nvSpPr>
        <p:spPr>
          <a:xfrm rot="2736958">
            <a:off x="5562976" y="5213207"/>
            <a:ext cx="534633" cy="343630"/>
          </a:xfrm>
          <a:prstGeom prst="leftArrow">
            <a:avLst>
              <a:gd name="adj1" fmla="val 50000"/>
              <a:gd name="adj2" fmla="val 93066"/>
            </a:avLst>
          </a:prstGeom>
          <a:solidFill>
            <a:srgbClr val="C000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8641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50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1" animBg="1"/>
      <p:bldP spid="15" grpId="0" animBg="1"/>
      <p:bldP spid="1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29" y="1434138"/>
            <a:ext cx="9151560" cy="5000000"/>
          </a:xfrm>
          <a:prstGeom prst="rect">
            <a:avLst/>
          </a:prstGeom>
        </p:spPr>
      </p:pic>
      <p:sp>
        <p:nvSpPr>
          <p:cNvPr id="21" name="剪去同侧角的矩形 20"/>
          <p:cNvSpPr/>
          <p:nvPr/>
        </p:nvSpPr>
        <p:spPr>
          <a:xfrm flipV="1">
            <a:off x="414338" y="0"/>
            <a:ext cx="1046162" cy="984250"/>
          </a:xfrm>
          <a:prstGeom prst="snip2Same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0" y="6434138"/>
            <a:ext cx="9144000" cy="423862"/>
          </a:xfrm>
          <a:prstGeom prst="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14340" name="图片 24" descr="屏幕剪辑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7" t="5347" r="870" b="15311"/>
          <a:stretch>
            <a:fillRect/>
          </a:stretch>
        </p:blipFill>
        <p:spPr bwMode="auto">
          <a:xfrm>
            <a:off x="7154865" y="6434138"/>
            <a:ext cx="1989137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图片 25" descr="屏幕剪辑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46" t="5347" r="12265" b="15311"/>
          <a:stretch>
            <a:fillRect/>
          </a:stretch>
        </p:blipFill>
        <p:spPr bwMode="auto">
          <a:xfrm>
            <a:off x="414338" y="2"/>
            <a:ext cx="1046162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文本框 21"/>
          <p:cNvSpPr txBox="1">
            <a:spLocks noChangeArrowheads="1"/>
          </p:cNvSpPr>
          <p:nvPr/>
        </p:nvSpPr>
        <p:spPr bwMode="auto">
          <a:xfrm>
            <a:off x="414338" y="222250"/>
            <a:ext cx="1046162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581900" y="6372227"/>
            <a:ext cx="1569660" cy="53553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北大医学</a:t>
            </a:r>
          </a:p>
          <a:p>
            <a:pPr>
              <a:lnSpc>
                <a:spcPct val="120000"/>
              </a:lnSpc>
            </a:pP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学位与研究生教育</a:t>
            </a:r>
          </a:p>
        </p:txBody>
      </p:sp>
      <p:sp>
        <p:nvSpPr>
          <p:cNvPr id="11" name="文本框 13"/>
          <p:cNvSpPr txBox="1">
            <a:spLocks noChangeArrowheads="1"/>
          </p:cNvSpPr>
          <p:nvPr/>
        </p:nvSpPr>
        <p:spPr bwMode="auto">
          <a:xfrm>
            <a:off x="1628775" y="224007"/>
            <a:ext cx="67002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r>
              <a:rPr lang="en-US" altLang="zh-CN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JCR</a:t>
            </a:r>
            <a:r>
              <a:rPr lang="zh-CN" altLang="en-US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分区查询方法</a:t>
            </a:r>
            <a:r>
              <a:rPr lang="en-US" altLang="zh-CN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——</a:t>
            </a:r>
            <a:r>
              <a:rPr lang="zh-CN" altLang="en-US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按期刊查询</a:t>
            </a:r>
            <a:endParaRPr lang="en-US" altLang="zh-CN" sz="2800" b="1" dirty="0" smtClean="0">
              <a:solidFill>
                <a:srgbClr val="B10C12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2234" y="1008677"/>
            <a:ext cx="6713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以 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CELL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为例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19308" y="4382308"/>
            <a:ext cx="1631794" cy="501925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00818" y="1672912"/>
            <a:ext cx="3540905" cy="2006990"/>
          </a:xfrm>
          <a:prstGeom prst="rect">
            <a:avLst/>
          </a:prstGeom>
        </p:spPr>
      </p:pic>
      <p:sp>
        <p:nvSpPr>
          <p:cNvPr id="3" name="线形标注 1 2"/>
          <p:cNvSpPr/>
          <p:nvPr/>
        </p:nvSpPr>
        <p:spPr>
          <a:xfrm>
            <a:off x="3889667" y="1629861"/>
            <a:ext cx="3537045" cy="2105798"/>
          </a:xfrm>
          <a:prstGeom prst="borderCallout1">
            <a:avLst>
              <a:gd name="adj1" fmla="val 25800"/>
              <a:gd name="adj2" fmla="val -3621"/>
              <a:gd name="adj3" fmla="val 130567"/>
              <a:gd name="adj4" fmla="val -57846"/>
            </a:avLst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左箭头 5"/>
          <p:cNvSpPr/>
          <p:nvPr/>
        </p:nvSpPr>
        <p:spPr>
          <a:xfrm rot="2736958">
            <a:off x="5995673" y="3057246"/>
            <a:ext cx="636105" cy="429350"/>
          </a:xfrm>
          <a:prstGeom prst="leftArrow">
            <a:avLst>
              <a:gd name="adj1" fmla="val 50000"/>
              <a:gd name="adj2" fmla="val 93066"/>
            </a:avLst>
          </a:prstGeom>
          <a:solidFill>
            <a:srgbClr val="C00000"/>
          </a:solidFill>
          <a:ln w="571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116138" y="3464715"/>
            <a:ext cx="2270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搜索框输入期刊名称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809785" y="3834047"/>
            <a:ext cx="2955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点击期刊名称显示详细信息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4494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5" grpId="0" animBg="1"/>
      <p:bldP spid="3" grpId="0" animBg="1"/>
      <p:bldP spid="6" grpId="0" animBg="1"/>
      <p:bldP spid="6" grpId="1" animBg="1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剪去同侧角的矩形 20"/>
          <p:cNvSpPr/>
          <p:nvPr/>
        </p:nvSpPr>
        <p:spPr>
          <a:xfrm flipV="1">
            <a:off x="414338" y="0"/>
            <a:ext cx="1046162" cy="984250"/>
          </a:xfrm>
          <a:prstGeom prst="snip2Same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0" y="6434138"/>
            <a:ext cx="9144000" cy="423862"/>
          </a:xfrm>
          <a:prstGeom prst="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14340" name="图片 24" descr="屏幕剪辑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7" t="5347" r="870" b="15311"/>
          <a:stretch>
            <a:fillRect/>
          </a:stretch>
        </p:blipFill>
        <p:spPr bwMode="auto">
          <a:xfrm>
            <a:off x="7154865" y="6434138"/>
            <a:ext cx="1989137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图片 25" descr="屏幕剪辑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46" t="5347" r="12265" b="15311"/>
          <a:stretch>
            <a:fillRect/>
          </a:stretch>
        </p:blipFill>
        <p:spPr bwMode="auto">
          <a:xfrm>
            <a:off x="414338" y="2"/>
            <a:ext cx="1046162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文本框 21"/>
          <p:cNvSpPr txBox="1">
            <a:spLocks noChangeArrowheads="1"/>
          </p:cNvSpPr>
          <p:nvPr/>
        </p:nvSpPr>
        <p:spPr bwMode="auto">
          <a:xfrm>
            <a:off x="414338" y="222250"/>
            <a:ext cx="1046162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581900" y="6372227"/>
            <a:ext cx="1569660" cy="53553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北大医学</a:t>
            </a:r>
          </a:p>
          <a:p>
            <a:pPr>
              <a:lnSpc>
                <a:spcPct val="120000"/>
              </a:lnSpc>
            </a:pP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学位与研究生教育</a:t>
            </a:r>
          </a:p>
        </p:txBody>
      </p:sp>
      <p:sp>
        <p:nvSpPr>
          <p:cNvPr id="11" name="文本框 13"/>
          <p:cNvSpPr txBox="1">
            <a:spLocks noChangeArrowheads="1"/>
          </p:cNvSpPr>
          <p:nvPr/>
        </p:nvSpPr>
        <p:spPr bwMode="auto">
          <a:xfrm>
            <a:off x="1628775" y="224007"/>
            <a:ext cx="67002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r>
              <a:rPr lang="en-US" altLang="zh-CN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JCR</a:t>
            </a:r>
            <a:r>
              <a:rPr lang="zh-CN" altLang="en-US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分区查询方法</a:t>
            </a:r>
            <a:r>
              <a:rPr lang="en-US" altLang="zh-CN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——</a:t>
            </a:r>
            <a:r>
              <a:rPr lang="zh-CN" altLang="en-US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按期刊查询</a:t>
            </a:r>
            <a:endParaRPr lang="en-US" altLang="zh-CN" sz="2800" b="1" dirty="0" smtClean="0">
              <a:solidFill>
                <a:srgbClr val="B10C12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2234" y="1008677"/>
            <a:ext cx="6713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查看期刊信息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/>
          <a:srcRect t="5362" r="864" b="3876"/>
          <a:stretch/>
        </p:blipFill>
        <p:spPr>
          <a:xfrm>
            <a:off x="11151" y="1449543"/>
            <a:ext cx="9121698" cy="4962293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18" name="矩形 17"/>
          <p:cNvSpPr/>
          <p:nvPr/>
        </p:nvSpPr>
        <p:spPr>
          <a:xfrm>
            <a:off x="6954643" y="2091476"/>
            <a:ext cx="2088995" cy="818992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460501" y="5988204"/>
            <a:ext cx="546720" cy="234177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5709424" y="2177806"/>
            <a:ext cx="11560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所属学科领域信息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8238" y="5614244"/>
            <a:ext cx="1184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影响因子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27468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剪去同侧角的矩形 20"/>
          <p:cNvSpPr/>
          <p:nvPr/>
        </p:nvSpPr>
        <p:spPr>
          <a:xfrm flipV="1">
            <a:off x="414338" y="0"/>
            <a:ext cx="1046162" cy="984250"/>
          </a:xfrm>
          <a:prstGeom prst="snip2Same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0" y="6434138"/>
            <a:ext cx="9144000" cy="423862"/>
          </a:xfrm>
          <a:prstGeom prst="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14340" name="图片 24" descr="屏幕剪辑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7" t="5347" r="870" b="15311"/>
          <a:stretch>
            <a:fillRect/>
          </a:stretch>
        </p:blipFill>
        <p:spPr bwMode="auto">
          <a:xfrm>
            <a:off x="7154865" y="6434138"/>
            <a:ext cx="1989137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图片 25" descr="屏幕剪辑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46" t="5347" r="12265" b="15311"/>
          <a:stretch>
            <a:fillRect/>
          </a:stretch>
        </p:blipFill>
        <p:spPr bwMode="auto">
          <a:xfrm>
            <a:off x="414338" y="2"/>
            <a:ext cx="1046162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文本框 21"/>
          <p:cNvSpPr txBox="1">
            <a:spLocks noChangeArrowheads="1"/>
          </p:cNvSpPr>
          <p:nvPr/>
        </p:nvSpPr>
        <p:spPr bwMode="auto">
          <a:xfrm>
            <a:off x="414338" y="222250"/>
            <a:ext cx="1046162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581900" y="6372227"/>
            <a:ext cx="1569660" cy="53553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北大医学</a:t>
            </a:r>
          </a:p>
          <a:p>
            <a:pPr>
              <a:lnSpc>
                <a:spcPct val="120000"/>
              </a:lnSpc>
            </a:pP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学位与研究生教育</a:t>
            </a:r>
          </a:p>
        </p:txBody>
      </p:sp>
      <p:sp>
        <p:nvSpPr>
          <p:cNvPr id="11" name="文本框 13"/>
          <p:cNvSpPr txBox="1">
            <a:spLocks noChangeArrowheads="1"/>
          </p:cNvSpPr>
          <p:nvPr/>
        </p:nvSpPr>
        <p:spPr bwMode="auto">
          <a:xfrm>
            <a:off x="1628775" y="224007"/>
            <a:ext cx="67002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r>
              <a:rPr lang="en-US" altLang="zh-CN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JCR</a:t>
            </a:r>
            <a:r>
              <a:rPr lang="zh-CN" altLang="en-US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分区查询方法</a:t>
            </a:r>
            <a:r>
              <a:rPr lang="en-US" altLang="zh-CN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——</a:t>
            </a:r>
            <a:r>
              <a:rPr lang="zh-CN" altLang="en-US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按期刊查询</a:t>
            </a:r>
            <a:endParaRPr lang="en-US" altLang="zh-CN" sz="2800" b="1" dirty="0" smtClean="0">
              <a:solidFill>
                <a:srgbClr val="B10C12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2233" y="1097885"/>
            <a:ext cx="7527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查看期刊信息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页面下方“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RANK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”栏目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直接打印网页即可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1639459"/>
            <a:ext cx="9144000" cy="4590853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0" y="2124930"/>
            <a:ext cx="2129883" cy="43985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3936380" y="2563275"/>
            <a:ext cx="992459" cy="414101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141729" y="1940264"/>
            <a:ext cx="2270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相应领域</a:t>
            </a: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及</a:t>
            </a:r>
            <a:r>
              <a:rPr lang="zh-CN" altLang="en-US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分区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左箭头 13"/>
          <p:cNvSpPr/>
          <p:nvPr/>
        </p:nvSpPr>
        <p:spPr>
          <a:xfrm rot="2736958">
            <a:off x="1700874" y="2494340"/>
            <a:ext cx="534633" cy="343630"/>
          </a:xfrm>
          <a:prstGeom prst="leftArrow">
            <a:avLst>
              <a:gd name="adj1" fmla="val 50000"/>
              <a:gd name="adj2" fmla="val 93066"/>
            </a:avLst>
          </a:prstGeom>
          <a:solidFill>
            <a:srgbClr val="C00000"/>
          </a:solidFill>
          <a:ln w="571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0235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3" grpId="0" animBg="1"/>
      <p:bldP spid="25" grpId="0"/>
      <p:bldP spid="14" grpId="0" animBg="1"/>
      <p:bldP spid="1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/>
          <a:srcRect b="7734"/>
          <a:stretch/>
        </p:blipFill>
        <p:spPr>
          <a:xfrm>
            <a:off x="1" y="1513946"/>
            <a:ext cx="9144000" cy="4909154"/>
          </a:xfrm>
          <a:prstGeom prst="rect">
            <a:avLst/>
          </a:prstGeom>
        </p:spPr>
      </p:pic>
      <p:sp>
        <p:nvSpPr>
          <p:cNvPr id="21" name="剪去同侧角的矩形 20"/>
          <p:cNvSpPr/>
          <p:nvPr/>
        </p:nvSpPr>
        <p:spPr>
          <a:xfrm flipV="1">
            <a:off x="414338" y="0"/>
            <a:ext cx="1046162" cy="984250"/>
          </a:xfrm>
          <a:prstGeom prst="snip2Same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0" y="6434138"/>
            <a:ext cx="9144000" cy="423862"/>
          </a:xfrm>
          <a:prstGeom prst="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14340" name="图片 24" descr="屏幕剪辑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7" t="5347" r="870" b="15311"/>
          <a:stretch>
            <a:fillRect/>
          </a:stretch>
        </p:blipFill>
        <p:spPr bwMode="auto">
          <a:xfrm>
            <a:off x="7154865" y="6434138"/>
            <a:ext cx="1989137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图片 25" descr="屏幕剪辑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46" t="5347" r="12265" b="15311"/>
          <a:stretch>
            <a:fillRect/>
          </a:stretch>
        </p:blipFill>
        <p:spPr bwMode="auto">
          <a:xfrm>
            <a:off x="414338" y="2"/>
            <a:ext cx="1046162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文本框 21"/>
          <p:cNvSpPr txBox="1">
            <a:spLocks noChangeArrowheads="1"/>
          </p:cNvSpPr>
          <p:nvPr/>
        </p:nvSpPr>
        <p:spPr bwMode="auto">
          <a:xfrm>
            <a:off x="414338" y="222250"/>
            <a:ext cx="1046162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581900" y="6372227"/>
            <a:ext cx="1569660" cy="53553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北大医学</a:t>
            </a:r>
          </a:p>
          <a:p>
            <a:pPr>
              <a:lnSpc>
                <a:spcPct val="120000"/>
              </a:lnSpc>
            </a:pP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学位与研究生教育</a:t>
            </a:r>
          </a:p>
        </p:txBody>
      </p:sp>
      <p:sp>
        <p:nvSpPr>
          <p:cNvPr id="11" name="文本框 13"/>
          <p:cNvSpPr txBox="1">
            <a:spLocks noChangeArrowheads="1"/>
          </p:cNvSpPr>
          <p:nvPr/>
        </p:nvSpPr>
        <p:spPr bwMode="auto">
          <a:xfrm>
            <a:off x="1628775" y="224007"/>
            <a:ext cx="67002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r>
              <a:rPr lang="en-US" altLang="zh-CN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JCR</a:t>
            </a:r>
            <a:r>
              <a:rPr lang="zh-CN" altLang="en-US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分区查询方法</a:t>
            </a:r>
            <a:r>
              <a:rPr lang="en-US" altLang="zh-CN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——</a:t>
            </a:r>
            <a:r>
              <a:rPr lang="zh-CN" altLang="en-US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按学科领域查询</a:t>
            </a:r>
            <a:endParaRPr lang="en-US" altLang="zh-CN" sz="2800" b="1" dirty="0" smtClean="0">
              <a:solidFill>
                <a:srgbClr val="B10C12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2234" y="1008677"/>
            <a:ext cx="8285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查看学科领域分类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以“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CELL BIOLOGY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”（细胞生物学）学科领域为例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438158" y="4560253"/>
            <a:ext cx="724827" cy="367995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162985" y="3222582"/>
            <a:ext cx="1903277" cy="468472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左箭头 15"/>
          <p:cNvSpPr/>
          <p:nvPr/>
        </p:nvSpPr>
        <p:spPr>
          <a:xfrm rot="2736958">
            <a:off x="5813876" y="3496638"/>
            <a:ext cx="534633" cy="343630"/>
          </a:xfrm>
          <a:prstGeom prst="leftArrow">
            <a:avLst>
              <a:gd name="adj1" fmla="val 50000"/>
              <a:gd name="adj2" fmla="val 93066"/>
            </a:avLst>
          </a:prstGeom>
          <a:solidFill>
            <a:srgbClr val="C000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4041116" y="2769838"/>
            <a:ext cx="2600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点击查看所有学科领域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162985" y="4177935"/>
            <a:ext cx="3057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点击按学科领域首字母排序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824842" y="4997925"/>
            <a:ext cx="1903277" cy="1397606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772723" y="6058922"/>
            <a:ext cx="1630522" cy="369332"/>
          </a:xfrm>
          <a:prstGeom prst="rect">
            <a:avLst/>
          </a:prstGeom>
          <a:solidFill>
            <a:srgbClr val="FAFAFA"/>
          </a:solidFill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学科领域名称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左箭头 16"/>
          <p:cNvSpPr/>
          <p:nvPr/>
        </p:nvSpPr>
        <p:spPr>
          <a:xfrm rot="2736958">
            <a:off x="3994914" y="4758142"/>
            <a:ext cx="534633" cy="343630"/>
          </a:xfrm>
          <a:prstGeom prst="leftArrow">
            <a:avLst>
              <a:gd name="adj1" fmla="val 50000"/>
              <a:gd name="adj2" fmla="val 93066"/>
            </a:avLst>
          </a:prstGeom>
          <a:solidFill>
            <a:srgbClr val="C000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02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50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" dur="50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6" dur="50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" dur="50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 animBg="1"/>
      <p:bldP spid="15" grpId="0" animBg="1"/>
      <p:bldP spid="16" grpId="0" animBg="1"/>
      <p:bldP spid="16" grpId="1" animBg="1"/>
      <p:bldP spid="18" grpId="0"/>
      <p:bldP spid="19" grpId="0"/>
      <p:bldP spid="20" grpId="0" animBg="1"/>
      <p:bldP spid="22" grpId="0" animBg="1"/>
      <p:bldP spid="17" grpId="0" animBg="1"/>
      <p:bldP spid="1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b="8620"/>
          <a:stretch/>
        </p:blipFill>
        <p:spPr>
          <a:xfrm>
            <a:off x="1" y="1543888"/>
            <a:ext cx="9144000" cy="4879216"/>
          </a:xfrm>
          <a:prstGeom prst="rect">
            <a:avLst/>
          </a:prstGeom>
        </p:spPr>
      </p:pic>
      <p:sp>
        <p:nvSpPr>
          <p:cNvPr id="21" name="剪去同侧角的矩形 20"/>
          <p:cNvSpPr/>
          <p:nvPr/>
        </p:nvSpPr>
        <p:spPr>
          <a:xfrm flipV="1">
            <a:off x="414338" y="0"/>
            <a:ext cx="1046162" cy="984250"/>
          </a:xfrm>
          <a:prstGeom prst="snip2Same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0" y="6434138"/>
            <a:ext cx="9144000" cy="423862"/>
          </a:xfrm>
          <a:prstGeom prst="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14340" name="图片 24" descr="屏幕剪辑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7" t="5347" r="870" b="15311"/>
          <a:stretch>
            <a:fillRect/>
          </a:stretch>
        </p:blipFill>
        <p:spPr bwMode="auto">
          <a:xfrm>
            <a:off x="7154865" y="6434138"/>
            <a:ext cx="1989137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图片 25" descr="屏幕剪辑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46" t="5347" r="12265" b="15311"/>
          <a:stretch>
            <a:fillRect/>
          </a:stretch>
        </p:blipFill>
        <p:spPr bwMode="auto">
          <a:xfrm>
            <a:off x="414338" y="2"/>
            <a:ext cx="1046162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文本框 21"/>
          <p:cNvSpPr txBox="1">
            <a:spLocks noChangeArrowheads="1"/>
          </p:cNvSpPr>
          <p:nvPr/>
        </p:nvSpPr>
        <p:spPr bwMode="auto">
          <a:xfrm>
            <a:off x="414338" y="222250"/>
            <a:ext cx="1046162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581900" y="6372227"/>
            <a:ext cx="1569660" cy="53553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北大医学</a:t>
            </a:r>
          </a:p>
          <a:p>
            <a:pPr>
              <a:lnSpc>
                <a:spcPct val="120000"/>
              </a:lnSpc>
            </a:pP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学位与研究生教育</a:t>
            </a:r>
          </a:p>
        </p:txBody>
      </p:sp>
      <p:sp>
        <p:nvSpPr>
          <p:cNvPr id="11" name="文本框 13"/>
          <p:cNvSpPr txBox="1">
            <a:spLocks noChangeArrowheads="1"/>
          </p:cNvSpPr>
          <p:nvPr/>
        </p:nvSpPr>
        <p:spPr bwMode="auto">
          <a:xfrm>
            <a:off x="1628775" y="224007"/>
            <a:ext cx="67002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r>
              <a:rPr lang="en-US" altLang="zh-CN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JCR</a:t>
            </a:r>
            <a:r>
              <a:rPr lang="zh-CN" altLang="en-US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分区查询方法</a:t>
            </a:r>
            <a:r>
              <a:rPr lang="en-US" altLang="zh-CN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——</a:t>
            </a:r>
            <a:r>
              <a:rPr lang="zh-CN" altLang="en-US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按学科领域查询</a:t>
            </a:r>
            <a:endParaRPr lang="en-US" altLang="zh-CN" sz="2800" b="1" dirty="0" smtClean="0">
              <a:solidFill>
                <a:srgbClr val="B10C12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2233" y="1008677"/>
            <a:ext cx="8329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查看学科领域分类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以“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CELL BIOLOGY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”（细胞生物学）学科领域为例</a:t>
            </a:r>
          </a:p>
        </p:txBody>
      </p:sp>
      <p:sp>
        <p:nvSpPr>
          <p:cNvPr id="23" name="矩形 22"/>
          <p:cNvSpPr/>
          <p:nvPr/>
        </p:nvSpPr>
        <p:spPr>
          <a:xfrm>
            <a:off x="2535679" y="5530070"/>
            <a:ext cx="1924809" cy="239312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954934" y="5503565"/>
            <a:ext cx="523926" cy="239312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4104520" y="4016498"/>
            <a:ext cx="2273048" cy="646331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该学科领域中期刊数</a:t>
            </a:r>
            <a:endParaRPr lang="en-US" altLang="zh-CN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点击可查看详细列表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495107" y="4612621"/>
            <a:ext cx="459827" cy="890944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左箭头 28"/>
          <p:cNvSpPr/>
          <p:nvPr/>
        </p:nvSpPr>
        <p:spPr>
          <a:xfrm rot="2736958">
            <a:off x="6259350" y="5634364"/>
            <a:ext cx="534633" cy="343630"/>
          </a:xfrm>
          <a:prstGeom prst="leftArrow">
            <a:avLst>
              <a:gd name="adj1" fmla="val 50000"/>
              <a:gd name="adj2" fmla="val 93066"/>
            </a:avLst>
          </a:prstGeom>
          <a:solidFill>
            <a:srgbClr val="C000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498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50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" dur="50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6" dur="50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28" grpId="0" animBg="1"/>
      <p:bldP spid="29" grpId="0" animBg="1"/>
      <p:bldP spid="2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剪去同侧角的矩形 20"/>
          <p:cNvSpPr/>
          <p:nvPr/>
        </p:nvSpPr>
        <p:spPr>
          <a:xfrm flipV="1">
            <a:off x="414338" y="0"/>
            <a:ext cx="1046162" cy="984250"/>
          </a:xfrm>
          <a:prstGeom prst="snip2Same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0" y="6434138"/>
            <a:ext cx="9144000" cy="423862"/>
          </a:xfrm>
          <a:prstGeom prst="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14340" name="图片 24" descr="屏幕剪辑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7" t="5347" r="870" b="15311"/>
          <a:stretch>
            <a:fillRect/>
          </a:stretch>
        </p:blipFill>
        <p:spPr bwMode="auto">
          <a:xfrm>
            <a:off x="7154865" y="6434138"/>
            <a:ext cx="1989137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图片 25" descr="屏幕剪辑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46" t="5347" r="12265" b="15311"/>
          <a:stretch>
            <a:fillRect/>
          </a:stretch>
        </p:blipFill>
        <p:spPr bwMode="auto">
          <a:xfrm>
            <a:off x="414338" y="2"/>
            <a:ext cx="1046162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文本框 21"/>
          <p:cNvSpPr txBox="1">
            <a:spLocks noChangeArrowheads="1"/>
          </p:cNvSpPr>
          <p:nvPr/>
        </p:nvSpPr>
        <p:spPr bwMode="auto">
          <a:xfrm>
            <a:off x="414338" y="222250"/>
            <a:ext cx="1046162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581900" y="6372227"/>
            <a:ext cx="1569660" cy="53553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北大医学</a:t>
            </a:r>
          </a:p>
          <a:p>
            <a:pPr>
              <a:lnSpc>
                <a:spcPct val="120000"/>
              </a:lnSpc>
            </a:pP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学位与研究生教育</a:t>
            </a:r>
          </a:p>
        </p:txBody>
      </p:sp>
      <p:sp>
        <p:nvSpPr>
          <p:cNvPr id="11" name="文本框 13"/>
          <p:cNvSpPr txBox="1">
            <a:spLocks noChangeArrowheads="1"/>
          </p:cNvSpPr>
          <p:nvPr/>
        </p:nvSpPr>
        <p:spPr bwMode="auto">
          <a:xfrm>
            <a:off x="1628775" y="224007"/>
            <a:ext cx="67002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r>
              <a:rPr lang="en-US" altLang="zh-CN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JCR</a:t>
            </a:r>
            <a:r>
              <a:rPr lang="zh-CN" altLang="en-US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分区查询方法</a:t>
            </a:r>
            <a:r>
              <a:rPr lang="en-US" altLang="zh-CN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——</a:t>
            </a:r>
            <a:r>
              <a:rPr lang="zh-CN" altLang="en-US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按学科领域查询</a:t>
            </a:r>
            <a:endParaRPr lang="en-US" altLang="zh-CN" sz="2800" b="1" dirty="0" smtClean="0">
              <a:solidFill>
                <a:srgbClr val="B10C12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2233" y="1008677"/>
            <a:ext cx="8329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查看学科领域分类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以“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CELL BIOLOGY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”（细胞生物学）学科领域为例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5"/>
          <a:srcRect r="1273" b="12134"/>
          <a:stretch/>
        </p:blipFill>
        <p:spPr>
          <a:xfrm>
            <a:off x="0" y="1555038"/>
            <a:ext cx="9121698" cy="4778855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3171299" y="4265781"/>
            <a:ext cx="341336" cy="1800482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3021982" y="3846327"/>
            <a:ext cx="7025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排序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657601" y="4753667"/>
            <a:ext cx="1315842" cy="367995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左箭头 30"/>
          <p:cNvSpPr/>
          <p:nvPr/>
        </p:nvSpPr>
        <p:spPr>
          <a:xfrm rot="2736958">
            <a:off x="4625604" y="4969014"/>
            <a:ext cx="534633" cy="343630"/>
          </a:xfrm>
          <a:prstGeom prst="leftArrow">
            <a:avLst>
              <a:gd name="adj1" fmla="val 50000"/>
              <a:gd name="adj2" fmla="val 93066"/>
            </a:avLst>
          </a:prstGeom>
          <a:solidFill>
            <a:srgbClr val="C000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4973443" y="4444689"/>
            <a:ext cx="2955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点击期刊名称显示详细信息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9146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6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/>
      <p:bldP spid="30" grpId="0" animBg="1"/>
      <p:bldP spid="31" grpId="0" animBg="1"/>
      <p:bldP spid="31" grpId="1" animBg="1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剪去同侧角的矩形 20"/>
          <p:cNvSpPr/>
          <p:nvPr/>
        </p:nvSpPr>
        <p:spPr>
          <a:xfrm flipV="1">
            <a:off x="414338" y="0"/>
            <a:ext cx="1046162" cy="984250"/>
          </a:xfrm>
          <a:prstGeom prst="snip2Same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0" y="6434138"/>
            <a:ext cx="9144000" cy="423862"/>
          </a:xfrm>
          <a:prstGeom prst="rect">
            <a:avLst/>
          </a:prstGeom>
          <a:solidFill>
            <a:srgbClr val="8F00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14340" name="图片 24" descr="屏幕剪辑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7" t="5347" r="870" b="15311"/>
          <a:stretch>
            <a:fillRect/>
          </a:stretch>
        </p:blipFill>
        <p:spPr bwMode="auto">
          <a:xfrm>
            <a:off x="7154865" y="6434138"/>
            <a:ext cx="1989137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图片 25" descr="屏幕剪辑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46" t="5347" r="12265" b="15311"/>
          <a:stretch>
            <a:fillRect/>
          </a:stretch>
        </p:blipFill>
        <p:spPr bwMode="auto">
          <a:xfrm>
            <a:off x="414338" y="2"/>
            <a:ext cx="1046162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文本框 21"/>
          <p:cNvSpPr txBox="1">
            <a:spLocks noChangeArrowheads="1"/>
          </p:cNvSpPr>
          <p:nvPr/>
        </p:nvSpPr>
        <p:spPr bwMode="auto">
          <a:xfrm>
            <a:off x="414338" y="222250"/>
            <a:ext cx="1046162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581900" y="6372227"/>
            <a:ext cx="1569660" cy="53553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北大医学</a:t>
            </a:r>
          </a:p>
          <a:p>
            <a:pPr>
              <a:lnSpc>
                <a:spcPct val="120000"/>
              </a:lnSpc>
            </a:pPr>
            <a:r>
              <a:rPr lang="zh-CN" altLang="en-US" sz="1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学位与研究生教育</a:t>
            </a:r>
          </a:p>
        </p:txBody>
      </p:sp>
      <p:sp>
        <p:nvSpPr>
          <p:cNvPr id="11" name="文本框 13"/>
          <p:cNvSpPr txBox="1">
            <a:spLocks noChangeArrowheads="1"/>
          </p:cNvSpPr>
          <p:nvPr/>
        </p:nvSpPr>
        <p:spPr bwMode="auto">
          <a:xfrm>
            <a:off x="1628775" y="224007"/>
            <a:ext cx="67002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</a:defRPr>
            </a:lvl9pPr>
          </a:lstStyle>
          <a:p>
            <a:r>
              <a:rPr lang="en-US" altLang="zh-CN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JCR</a:t>
            </a:r>
            <a:r>
              <a:rPr lang="zh-CN" altLang="en-US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分区查询方法</a:t>
            </a:r>
            <a:r>
              <a:rPr lang="en-US" altLang="zh-CN" sz="2800" b="1" dirty="0" smtClean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——</a:t>
            </a:r>
            <a:r>
              <a:rPr lang="zh-CN" altLang="en-US" sz="2800" b="1" dirty="0">
                <a:solidFill>
                  <a:srgbClr val="B10C1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按学科领域查询</a:t>
            </a:r>
            <a:endParaRPr lang="en-US" altLang="zh-CN" sz="2800" b="1" dirty="0" smtClean="0">
              <a:solidFill>
                <a:srgbClr val="B10C12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2233" y="1097885"/>
            <a:ext cx="7527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查看期刊信息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页面下方“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RANK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”栏目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直接打印网页即可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1639459"/>
            <a:ext cx="9144000" cy="4590853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0" y="2124930"/>
            <a:ext cx="2129883" cy="43985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5820936" y="2346792"/>
            <a:ext cx="1929162" cy="630584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5879211" y="1927702"/>
            <a:ext cx="2270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相应领域</a:t>
            </a: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及</a:t>
            </a:r>
            <a:r>
              <a:rPr lang="zh-CN" altLang="en-US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分区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32505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563</TotalTime>
  <Words>683</Words>
  <Application>Microsoft Office PowerPoint</Application>
  <PresentationFormat>全屏显示(4:3)</PresentationFormat>
  <Paragraphs>96</Paragraphs>
  <Slides>10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7" baseType="lpstr">
      <vt:lpstr>等线</vt:lpstr>
      <vt:lpstr>等线 Light</vt:lpstr>
      <vt:lpstr>黑体</vt:lpstr>
      <vt:lpstr>微软雅黑</vt:lpstr>
      <vt:lpstr>Arial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wangqing</dc:creator>
  <cp:lastModifiedBy>Windows 用户</cp:lastModifiedBy>
  <cp:revision>42</cp:revision>
  <dcterms:created xsi:type="dcterms:W3CDTF">2017-10-10T09:08:52Z</dcterms:created>
  <dcterms:modified xsi:type="dcterms:W3CDTF">2017-10-13T08:01:44Z</dcterms:modified>
</cp:coreProperties>
</file>